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3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23"/>
    <p:restoredTop sz="94674"/>
  </p:normalViewPr>
  <p:slideViewPr>
    <p:cSldViewPr snapToGrid="0" snapToObjects="1">
      <p:cViewPr varScale="1">
        <p:scale>
          <a:sx n="88" d="100"/>
          <a:sy n="88" d="100"/>
        </p:scale>
        <p:origin x="20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D0B229-A471-6547-A73B-CFED64AE5092}" type="datetimeFigureOut">
              <a:rPr lang="en-US" smtClean="0"/>
              <a:t>1/15/20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BA908-4572-284E-94B5-36912AE1F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777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BA908-4572-284E-94B5-36912AE1FB2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370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059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185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48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880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611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729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022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680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195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698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119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9608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704" r:id="rId6"/>
    <p:sldLayoutId id="2147483699" r:id="rId7"/>
    <p:sldLayoutId id="2147483700" r:id="rId8"/>
    <p:sldLayoutId id="2147483701" r:id="rId9"/>
    <p:sldLayoutId id="2147483703" r:id="rId10"/>
    <p:sldLayoutId id="2147483702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tivistpost.com/2016/07/western-charity-the-selling-trading-and-weaponization-of-syrias-children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popstats.unhcr.org/en/demographic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D5F693-B25E-3C40-BC95-603FCE563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74205"/>
            <a:ext cx="3511233" cy="377999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1" dirty="0">
                <a:solidFill>
                  <a:schemeClr val="tx1"/>
                </a:solidFill>
              </a:rPr>
              <a:t>Predicting Demographic  Trends of UNHCR Persons of Concern Globally</a:t>
            </a:r>
            <a:br>
              <a:rPr lang="en-US" sz="3100" b="1" dirty="0">
                <a:solidFill>
                  <a:schemeClr val="tx1"/>
                </a:solidFill>
              </a:rPr>
            </a:br>
            <a:endParaRPr lang="en-US" sz="31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BF94B0-3FE9-304B-8C87-146C59728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21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200" dirty="0"/>
              <a:t>Better preparing for displacement services</a:t>
            </a:r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00E99D-88CA-4951-855A-1E47491B6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4654295" y="690574"/>
            <a:ext cx="7537705" cy="462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2278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D716C-979E-2846-9925-C6B1A0EDC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displacement at the demographic level is useful to better the specificity of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49B58-C8E8-EF43-ADEA-DEF8A52B9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currently facing the largest refugee crisis in human history</a:t>
            </a:r>
          </a:p>
          <a:p>
            <a:r>
              <a:rPr lang="en-US" dirty="0"/>
              <a:t>Data Science and Machine Learning from publicly available data can help build robust government and organization assistance programs</a:t>
            </a:r>
          </a:p>
          <a:p>
            <a:pPr lvl="1"/>
            <a:r>
              <a:rPr lang="en-US" dirty="0"/>
              <a:t>For example, knowing the total number of early-age adolescents can help prepare for developmental programs</a:t>
            </a:r>
          </a:p>
          <a:p>
            <a:r>
              <a:rPr lang="en-US" dirty="0"/>
              <a:t>Using regression techniques can help predict future trends at the level of age and gender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11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2263D-42DB-7C4F-B42C-58339AB33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AF76B-6441-D34D-B85F-D9DA6D4CF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was pulled from the United Nations Refugee Agency database (</a:t>
            </a:r>
            <a:r>
              <a:rPr lang="en-US" dirty="0">
                <a:hlinkClick r:id="rId2"/>
              </a:rPr>
              <a:t>found here</a:t>
            </a:r>
            <a:r>
              <a:rPr lang="en-US" dirty="0"/>
              <a:t>) as a .csv</a:t>
            </a:r>
          </a:p>
          <a:p>
            <a:r>
              <a:rPr lang="en-US" dirty="0"/>
              <a:t>The raw dataset included the total numbers of persons of concern by country of asylum/residence and demographic since 2001</a:t>
            </a:r>
          </a:p>
          <a:p>
            <a:r>
              <a:rPr lang="en-US" dirty="0"/>
              <a:t>Data cleaning included removing asterisks, combining necessary demographics, renaming countries as needed and removing countries that only had a single datapoint</a:t>
            </a:r>
          </a:p>
        </p:txBody>
      </p:sp>
    </p:spTree>
    <p:extLst>
      <p:ext uri="{BB962C8B-B14F-4D97-AF65-F5344CB8AC3E}">
        <p14:creationId xmlns:p14="http://schemas.microsoft.com/office/powerpoint/2010/main" val="263521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DDB5-0068-8E42-928B-1774B508E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F4487-7CC3-1743-8203-83A7C25A90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Linear Regression was utilized across all countries and demographics, R</a:t>
            </a:r>
            <a:r>
              <a:rPr lang="en-US" baseline="30000" dirty="0"/>
              <a:t>2</a:t>
            </a:r>
            <a:r>
              <a:rPr lang="en-US" dirty="0"/>
              <a:t> was maximized to get the best fit</a:t>
            </a:r>
          </a:p>
          <a:p>
            <a:r>
              <a:rPr lang="en-US" dirty="0" err="1"/>
              <a:t>Sklearn</a:t>
            </a:r>
            <a:r>
              <a:rPr lang="en-US" dirty="0"/>
              <a:t> library was the engine to create linear regression objects</a:t>
            </a:r>
          </a:p>
          <a:p>
            <a:r>
              <a:rPr lang="en-US" dirty="0" err="1"/>
              <a:t>Dataframe</a:t>
            </a:r>
            <a:r>
              <a:rPr lang="en-US" dirty="0"/>
              <a:t> generated that includes linear regression objects for easy calculation in predictive analytics</a:t>
            </a:r>
          </a:p>
        </p:txBody>
      </p:sp>
    </p:spTree>
    <p:extLst>
      <p:ext uri="{BB962C8B-B14F-4D97-AF65-F5344CB8AC3E}">
        <p14:creationId xmlns:p14="http://schemas.microsoft.com/office/powerpoint/2010/main" val="725202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828913-276D-294B-B4C9-A990E9224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Generated </a:t>
            </a:r>
            <a:r>
              <a:rPr lang="en-US" sz="2000" dirty="0" err="1">
                <a:solidFill>
                  <a:srgbClr val="FFFFFF"/>
                </a:solidFill>
              </a:rPr>
              <a:t>dataframe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A3C8DD-2376-435D-B0B5-A0305F510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Includes country and demographic, linear regression object values and geographic locations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7F4402-1BB2-9143-AE58-D49C58EC4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231" y="986571"/>
            <a:ext cx="6831503" cy="486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6440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0ED11A0-A2CD-484F-B3EB-BDDBD91F1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20022"/>
          <a:stretch/>
        </p:blipFill>
        <p:spPr>
          <a:xfrm>
            <a:off x="20" y="2"/>
            <a:ext cx="4578252" cy="260895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C2811D4-5347-4268-B736-DF29160D75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11819"/>
            <a:ext cx="4576634" cy="4235946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4F635-DAB3-B547-9D79-0B52E6732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066617"/>
            <a:ext cx="3412067" cy="897047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</a:rPr>
              <a:t>Demographics trends within the same country can shift massively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4ABECE-9AD5-DA41-B204-B3CD33769B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19" r="13669"/>
          <a:stretch/>
        </p:blipFill>
        <p:spPr>
          <a:xfrm>
            <a:off x="4578270" y="-2"/>
            <a:ext cx="7613730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4EFA34C-3CB6-4E42-AA45-8B85EB878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0517" y="-460"/>
            <a:ext cx="9144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9313C9E-0227-4919-B36E-DE3343267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9" y="2560620"/>
            <a:ext cx="4581144" cy="9144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2A7B116-E0F6-4BA4-AA0E-B0A5C044F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4102059"/>
            <a:ext cx="3415074" cy="22733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Women displaced in Afghanistan vary widely – younger women are being displaced at a much greater rate than older women</a:t>
            </a:r>
          </a:p>
        </p:txBody>
      </p:sp>
    </p:spTree>
    <p:extLst>
      <p:ext uri="{BB962C8B-B14F-4D97-AF65-F5344CB8AC3E}">
        <p14:creationId xmlns:p14="http://schemas.microsoft.com/office/powerpoint/2010/main" val="2585040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computer, table, laptop, hanging&#10;&#10;Description automatically generated">
            <a:extLst>
              <a:ext uri="{FF2B5EF4-FFF2-40B4-BE49-F238E27FC236}">
                <a16:creationId xmlns:a16="http://schemas.microsoft.com/office/drawing/2014/main" id="{9A9CED4D-12AC-0A48-A667-B997907B6F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9" r="3755" b="4"/>
          <a:stretch/>
        </p:blipFill>
        <p:spPr>
          <a:xfrm>
            <a:off x="20" y="2"/>
            <a:ext cx="4578252" cy="2608957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2C2811D4-5347-4268-B736-DF29160D75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11819"/>
            <a:ext cx="4576634" cy="4235946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3A71B6-3A89-4348-8F54-CB289B40F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066617"/>
            <a:ext cx="3412067" cy="897047"/>
          </a:xfrm>
        </p:spPr>
        <p:txBody>
          <a:bodyPr anchor="ctr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Global Displacement Trends</a:t>
            </a:r>
          </a:p>
        </p:txBody>
      </p:sp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A8177366-6FD6-DD41-B907-DC20498ADC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21" r="22763"/>
          <a:stretch/>
        </p:blipFill>
        <p:spPr>
          <a:xfrm>
            <a:off x="4578270" y="-2"/>
            <a:ext cx="7613730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4EFA34C-3CB6-4E42-AA45-8B85EB878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0517" y="-460"/>
            <a:ext cx="9144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9313C9E-0227-4919-B36E-DE3343267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9" y="2560620"/>
            <a:ext cx="4581144" cy="9144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3D44331-F271-4388-BE8B-031D0DF87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4102059"/>
            <a:ext cx="3415074" cy="22733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Women ages 0 – 4 are primarily being displaced in parts of Central America, Sub-Saharan Africa, the Middle East and Southeast Asia</a:t>
            </a:r>
          </a:p>
        </p:txBody>
      </p:sp>
    </p:spTree>
    <p:extLst>
      <p:ext uri="{BB962C8B-B14F-4D97-AF65-F5344CB8AC3E}">
        <p14:creationId xmlns:p14="http://schemas.microsoft.com/office/powerpoint/2010/main" val="3906700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C0AE7-065C-D845-BED8-2C710ADA3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9D188-F789-624F-BCD3-5CB228DA8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Scaffold was developed to calculate regressions across countries and demographics for UNHCR persons of concern</a:t>
            </a:r>
          </a:p>
          <a:p>
            <a:r>
              <a:rPr lang="en-US" dirty="0"/>
              <a:t>Demographic trends vary widely between countries</a:t>
            </a:r>
          </a:p>
          <a:p>
            <a:r>
              <a:rPr lang="en-US" dirty="0"/>
              <a:t>The predictive ability with the data available is incredibly low – longer time periods, more specific to ages and categorizing genderqueer / non-binary individuals correctly would better the output of prediction</a:t>
            </a:r>
          </a:p>
          <a:p>
            <a:r>
              <a:rPr lang="en-US" dirty="0"/>
              <a:t>As we gain more data and can include more complex regressive means, this model becomes significantly more useful</a:t>
            </a:r>
          </a:p>
        </p:txBody>
      </p:sp>
    </p:spTree>
    <p:extLst>
      <p:ext uri="{BB962C8B-B14F-4D97-AF65-F5344CB8AC3E}">
        <p14:creationId xmlns:p14="http://schemas.microsoft.com/office/powerpoint/2010/main" val="427933801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243341"/>
      </a:dk2>
      <a:lt2>
        <a:srgbClr val="E4E8E2"/>
      </a:lt2>
      <a:accent1>
        <a:srgbClr val="A24DC3"/>
      </a:accent1>
      <a:accent2>
        <a:srgbClr val="6B4AB7"/>
      </a:accent2>
      <a:accent3>
        <a:srgbClr val="4D5AC3"/>
      </a:accent3>
      <a:accent4>
        <a:srgbClr val="3B7AB1"/>
      </a:accent4>
      <a:accent5>
        <a:srgbClr val="48B1B7"/>
      </a:accent5>
      <a:accent6>
        <a:srgbClr val="3BB186"/>
      </a:accent6>
      <a:hlink>
        <a:srgbClr val="378DA5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346</Words>
  <Application>Microsoft Macintosh PowerPoint</Application>
  <PresentationFormat>Widescreen</PresentationFormat>
  <Paragraphs>27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Gill Sans MT</vt:lpstr>
      <vt:lpstr>Wingdings 2</vt:lpstr>
      <vt:lpstr>DividendVTI</vt:lpstr>
      <vt:lpstr>Predicting Demographic  Trends of UNHCR Persons of Concern Globally </vt:lpstr>
      <vt:lpstr>Predicting displacement at the demographic level is useful to better the specificity of services</vt:lpstr>
      <vt:lpstr>Data Acquisition and cleaning</vt:lpstr>
      <vt:lpstr>Machine Learning</vt:lpstr>
      <vt:lpstr>Generated dataframe</vt:lpstr>
      <vt:lpstr>Demographics trends within the same country can shift massively</vt:lpstr>
      <vt:lpstr>Global Displacement Trends</vt:lpstr>
      <vt:lpstr>Conclusion and future direction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Demographic  Trends of UNHCR Persons of Concern Globally </dc:title>
  <dc:creator>Jonathan Shapiro</dc:creator>
  <cp:lastModifiedBy>Jonathan Shapiro</cp:lastModifiedBy>
  <cp:revision>3</cp:revision>
  <dcterms:created xsi:type="dcterms:W3CDTF">2020-01-15T21:41:11Z</dcterms:created>
  <dcterms:modified xsi:type="dcterms:W3CDTF">2020-01-15T21:50:13Z</dcterms:modified>
</cp:coreProperties>
</file>